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4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7D6B2B"/>
    <a:srgbClr val="706027"/>
    <a:srgbClr val="826F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56213-B4C4-4C5C-8EAE-01416D175C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A57A-EAA7-DC49-A761-FD400CF5F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A57A-EAA7-DC49-A761-FD400CF5F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A57A-EAA7-DC49-A761-FD400CF5F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A57A-EAA7-DC49-A761-FD400CF5F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A57A-EAA7-DC49-A761-FD400CF5F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A57A-EAA7-DC49-A761-FD400CF5F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A57A-EAA7-DC49-A761-FD400CF5F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A57A-EAA7-DC49-A761-FD400CF5F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0A57A-EAA7-DC49-A761-FD400CF5F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1A7B3-6979-664F-A062-9A26CADD9793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0A57A-EAA7-DC49-A761-FD400CF5F4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ransition advClick="0" advTm="3000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farm3.static.flickr.com/2293/2100734640_12d961db3e.jpg" TargetMode="External"/><Relationship Id="rId5" Type="http://schemas.openxmlformats.org/officeDocument/2006/relationships/hyperlink" Target="http://mediad.publicbroadcasting.net/p/shared/npr/styles/card/nprshared/201105/135629157.jpg" TargetMode="External"/><Relationship Id="rId6" Type="http://schemas.openxmlformats.org/officeDocument/2006/relationships/hyperlink" Target="http://www.dynapresse.ch/upload/images/HANDELSBLATT1.jpg" TargetMode="External"/><Relationship Id="rId7" Type="http://schemas.openxmlformats.org/officeDocument/2006/relationships/hyperlink" Target="http://endthelie.com/wp-content/uploads/2011/05/die-welt.jpg" TargetMode="External"/><Relationship Id="rId8" Type="http://schemas.openxmlformats.org/officeDocument/2006/relationships/hyperlink" Target="http://www.spiegel.de/international/germany/0,1518,709329,00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440" y="0"/>
            <a:ext cx="9267440" cy="686016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37478" y="1538471"/>
            <a:ext cx="4770428" cy="167685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bg1">
                <a:alpha val="42000"/>
              </a:schemeClr>
            </a:solidFill>
          </a:ln>
          <a:effectLst>
            <a:glow rad="101600">
              <a:schemeClr val="bg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lairMdITC TT Medium"/>
              </a:rPr>
              <a:t>Employment in Germany </a:t>
            </a:r>
            <a:endParaRPr lang="en-US" sz="3000" dirty="0">
              <a:solidFill>
                <a:schemeClr val="tx1">
                  <a:lumMod val="95000"/>
                  <a:lumOff val="5000"/>
                </a:schemeClr>
              </a:solidFill>
              <a:latin typeface="BlairMdITC TT Medium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09636" y="4216551"/>
            <a:ext cx="3777268" cy="63492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bg1">
                <a:alpha val="0"/>
              </a:schemeClr>
            </a:solidFill>
          </a:ln>
          <a:effectLst>
            <a:glow rad="101600">
              <a:schemeClr val="bg1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dirty="0" smtClean="0">
                <a:solidFill>
                  <a:schemeClr val="tx1"/>
                </a:solidFill>
                <a:latin typeface="BlairMdITC TT Medium"/>
              </a:rPr>
              <a:t>Stefanie Mitchell </a:t>
            </a:r>
            <a:endParaRPr lang="en-US" sz="2300" dirty="0">
              <a:solidFill>
                <a:schemeClr val="tx1"/>
              </a:solidFill>
              <a:latin typeface="BlairMdITC TT Medium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uros.jpg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1" y="-1"/>
            <a:ext cx="9144001" cy="68410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10502" y="1318022"/>
            <a:ext cx="5244772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500" dirty="0" smtClean="0">
                <a:latin typeface="Helvetica Neue UltraLight"/>
                <a:hlinkClick r:id="rId4"/>
              </a:rPr>
              <a:t>http://farm3.static.flickr.com/2293/2100734640_12d961db3e.jpg</a:t>
            </a:r>
            <a:endParaRPr lang="en-US" sz="2500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r>
              <a:rPr lang="en-US" sz="2500" dirty="0" smtClean="0">
                <a:latin typeface="Helvetica Neue UltraLight"/>
                <a:hlinkClick r:id="rId5"/>
              </a:rPr>
              <a:t>http://mediad.publicbroadcasting.net/p/shared/npr/styles/card/nprshared/201105/135629157.jpg</a:t>
            </a:r>
            <a:endParaRPr lang="en-US" sz="2500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r>
              <a:rPr lang="en-US" sz="2500" dirty="0" smtClean="0">
                <a:latin typeface="Helvetica Neue UltraLight"/>
                <a:hlinkClick r:id="rId6"/>
              </a:rPr>
              <a:t>http://www.dynapresse.ch/upload/images/HANDELSBLATT1.jpg</a:t>
            </a:r>
            <a:endParaRPr lang="en-US" sz="2500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r>
              <a:rPr lang="en-US" sz="2500" dirty="0" smtClean="0">
                <a:latin typeface="Helvetica Neue UltraLight"/>
                <a:hlinkClick r:id="rId7"/>
              </a:rPr>
              <a:t>http://endthelie.com/wp-content/uploads/2011/05/die-welt.jpg</a:t>
            </a:r>
            <a:endParaRPr lang="en-US" sz="2500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r>
              <a:rPr lang="en-US" sz="2500" dirty="0" smtClean="0">
                <a:latin typeface="Helvetica Neue UltraLight"/>
                <a:hlinkClick r:id="rId8"/>
              </a:rPr>
              <a:t>http://www.spiegel.de/international/germany/0,1518,709329,00.html</a:t>
            </a:r>
            <a:endParaRPr lang="en-US" sz="2500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endParaRPr lang="en-US" dirty="0" smtClean="0"/>
          </a:p>
          <a:p>
            <a:pPr>
              <a:buBlip>
                <a:blip r:embed="rId3"/>
              </a:buBlip>
            </a:pPr>
            <a:endParaRPr lang="en-US" dirty="0" smtClean="0"/>
          </a:p>
          <a:p>
            <a:pPr>
              <a:buBlip>
                <a:blip r:embed="rId3"/>
              </a:buBlip>
            </a:pPr>
            <a:endParaRPr lang="en-US" dirty="0"/>
          </a:p>
        </p:txBody>
      </p:sp>
      <p:pic>
        <p:nvPicPr>
          <p:cNvPr id="5" name="Picture 4" descr="Euro bull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00" y="2429660"/>
            <a:ext cx="2192337" cy="2137899"/>
          </a:xfrm>
          <a:prstGeom prst="rect">
            <a:avLst/>
          </a:prstGeom>
          <a:effectLst>
            <a:reflection stA="89000" endPos="70000" dir="5400000" sy="-100000" algn="bl" rotWithShape="0"/>
          </a:effectLst>
          <a:scene3d>
            <a:camera prst="orthographicFront">
              <a:rot lat="300000" lon="19199967" rev="0"/>
            </a:camera>
            <a:lightRig rig="threePt" dir="t"/>
          </a:scene3d>
        </p:spPr>
      </p:pic>
      <p:sp>
        <p:nvSpPr>
          <p:cNvPr id="7" name="TextBox 6"/>
          <p:cNvSpPr txBox="1"/>
          <p:nvPr/>
        </p:nvSpPr>
        <p:spPr>
          <a:xfrm>
            <a:off x="3054699" y="385800"/>
            <a:ext cx="2715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Helvetica Neue UltraLight"/>
              </a:rPr>
              <a:t>Works Cited</a:t>
            </a:r>
            <a:endParaRPr lang="en-US" sz="4000" b="1" dirty="0">
              <a:solidFill>
                <a:schemeClr val="tx2"/>
              </a:solidFill>
              <a:latin typeface="Helvetica Neue UltraLight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9-job-intervie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49" y="926748"/>
            <a:ext cx="8534401" cy="52292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192210" y="2073266"/>
            <a:ext cx="842210" cy="467895"/>
          </a:xfrm>
          <a:prstGeom prst="rect">
            <a:avLst/>
          </a:prstGeom>
          <a:solidFill>
            <a:srgbClr val="7D6B2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192211" y="2171829"/>
            <a:ext cx="8422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Personal</a:t>
            </a:r>
            <a:endParaRPr lang="en-US" sz="1400" dirty="0"/>
          </a:p>
        </p:txBody>
      </p:sp>
    </p:spTree>
  </p:cSld>
  <p:clrMapOvr>
    <a:masterClrMapping/>
  </p:clrMapOvr>
  <p:transition advClick="0" advTm="18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uros.jpg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1" y="-1"/>
            <a:ext cx="9144001" cy="68410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2351" y="1570063"/>
            <a:ext cx="54131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  <a:buBlip>
                <a:blip r:embed="rId3"/>
              </a:buBlip>
            </a:pPr>
            <a:r>
              <a:rPr lang="en-US" sz="3000" b="1" dirty="0" smtClean="0">
                <a:latin typeface="Helvetica Neue UltraLight"/>
              </a:rPr>
              <a:t>Full Employment could be in Germany’s future. </a:t>
            </a:r>
          </a:p>
          <a:p>
            <a:pPr>
              <a:buSzPct val="100000"/>
              <a:buBlip>
                <a:blip r:embed="rId3"/>
              </a:buBlip>
            </a:pPr>
            <a:r>
              <a:rPr lang="en-US" sz="3000" b="1" dirty="0" smtClean="0">
                <a:latin typeface="Helvetica Neue UltraLight"/>
              </a:rPr>
              <a:t>Five years ago, Germany was in an unemployment crisis. </a:t>
            </a:r>
          </a:p>
          <a:p>
            <a:pPr>
              <a:buSzPct val="100000"/>
              <a:buBlip>
                <a:blip r:embed="rId3"/>
              </a:buBlip>
            </a:pPr>
            <a:r>
              <a:rPr lang="en-US" sz="3000" b="1" dirty="0" smtClean="0">
                <a:latin typeface="Helvetica Neue UltraLight"/>
              </a:rPr>
              <a:t>Five years ago, there were over 5 million Germans unemployed. </a:t>
            </a:r>
          </a:p>
          <a:p>
            <a:pPr>
              <a:buSzPct val="100000"/>
              <a:buBlip>
                <a:blip r:embed="rId3"/>
              </a:buBlip>
            </a:pPr>
            <a:r>
              <a:rPr lang="en-US" sz="3000" b="1" dirty="0" smtClean="0">
                <a:latin typeface="Helvetica Neue UltraLight"/>
              </a:rPr>
              <a:t>Today only a total of 3 million Germans are unemployed. </a:t>
            </a:r>
          </a:p>
          <a:p>
            <a:pPr>
              <a:buSzPct val="100000"/>
              <a:buBlip>
                <a:blip r:embed="rId3"/>
              </a:buBlip>
            </a:pPr>
            <a:r>
              <a:rPr lang="en-US" sz="3000" b="1" dirty="0" smtClean="0">
                <a:latin typeface="Helvetica Neue UltraLight"/>
              </a:rPr>
              <a:t>Germany could soon have less than 3 million people our of work </a:t>
            </a:r>
            <a:endParaRPr lang="en-US" sz="3000" b="1" dirty="0">
              <a:latin typeface="Helvetica Neue Ultra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91126" y="587913"/>
            <a:ext cx="41857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accent1">
                    <a:lumMod val="50000"/>
                  </a:schemeClr>
                </a:solidFill>
                <a:latin typeface="Helvetica Neue UltraLight"/>
              </a:rPr>
              <a:t>Employment Improvement </a:t>
            </a:r>
            <a:endParaRPr lang="en-US" sz="3000" b="1" dirty="0">
              <a:solidFill>
                <a:schemeClr val="accent1">
                  <a:lumMod val="50000"/>
                </a:schemeClr>
              </a:solidFill>
              <a:latin typeface="Helvetica Neue UltraLight"/>
            </a:endParaRPr>
          </a:p>
        </p:txBody>
      </p:sp>
      <p:pic>
        <p:nvPicPr>
          <p:cNvPr id="5" name="Picture 4" descr="Euro bull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00" y="2429660"/>
            <a:ext cx="2192337" cy="2137899"/>
          </a:xfrm>
          <a:prstGeom prst="rect">
            <a:avLst/>
          </a:prstGeom>
          <a:effectLst>
            <a:reflection stA="89000" endPos="70000" dir="5400000" sy="-100000" algn="bl" rotWithShape="0"/>
          </a:effectLst>
          <a:scene3d>
            <a:camera prst="orthographicFront">
              <a:rot lat="300000" lon="19199967" rev="0"/>
            </a:camera>
            <a:lightRig rig="threePt" dir="t"/>
          </a:scene3d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uros.jpg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1" y="-1"/>
            <a:ext cx="9144001" cy="68410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76755" y="5710720"/>
            <a:ext cx="476316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 smtClean="0">
                <a:latin typeface="Helvetica Neue UltraLight"/>
              </a:rPr>
              <a:t>Germans unemployed in the 1930s </a:t>
            </a:r>
            <a:endParaRPr lang="en-US" sz="2500" b="1" dirty="0">
              <a:latin typeface="Helvetica Neue UltraLigh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421" y="814437"/>
            <a:ext cx="6911474" cy="4544294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uros.jpg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1" y="-1"/>
            <a:ext cx="9144001" cy="6841067"/>
          </a:xfrm>
          <a:prstGeom prst="rect">
            <a:avLst/>
          </a:prstGeom>
        </p:spPr>
      </p:pic>
      <p:pic>
        <p:nvPicPr>
          <p:cNvPr id="3" name="Picture 2" descr="Euro bull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00" y="2429660"/>
            <a:ext cx="2192337" cy="2137899"/>
          </a:xfrm>
          <a:prstGeom prst="rect">
            <a:avLst/>
          </a:prstGeom>
          <a:effectLst>
            <a:reflection stA="89000" endPos="70000" dir="5400000" sy="-100000" algn="bl" rotWithShape="0"/>
          </a:effectLst>
          <a:scene3d>
            <a:camera prst="orthographicFront">
              <a:rot lat="300000" lon="19199967" rev="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2469564" y="493952"/>
            <a:ext cx="3865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Helvetica Neue UltraLight"/>
              </a:rPr>
              <a:t>Words of Warning</a:t>
            </a:r>
            <a:endParaRPr lang="en-US" sz="4000" b="1" dirty="0">
              <a:solidFill>
                <a:schemeClr val="tx2"/>
              </a:solidFill>
              <a:latin typeface="Helvetica Neue Ultra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58337" y="1362643"/>
            <a:ext cx="5962231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Job losses could be expected in the public sector once a massive government austerity program is in effect. </a:t>
            </a:r>
          </a:p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The weaknesses in the banking sector could also have an impact on the labor market. </a:t>
            </a:r>
          </a:p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The next few years will bring more problems. </a:t>
            </a:r>
          </a:p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The real problem facing German employment would be the lack of skilled workers. </a:t>
            </a:r>
          </a:p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The government wants to make the German labor market more attractive for skilled foreign workers. </a:t>
            </a:r>
            <a:endParaRPr lang="en-US" sz="2500" b="1" dirty="0">
              <a:latin typeface="Helvetica Neue UltraLight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uros.jpg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1" y="-1"/>
            <a:ext cx="9144001" cy="68410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" y="513207"/>
            <a:ext cx="7168655" cy="40242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8446" y="5433477"/>
            <a:ext cx="46264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latin typeface="Helvetica Neue UltraLight"/>
              </a:rPr>
              <a:t>Foreign Workers in Germany</a:t>
            </a:r>
            <a:endParaRPr lang="en-US" sz="3000" b="1" dirty="0">
              <a:latin typeface="Helvetica Neue UltraLight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uros.jpg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1" y="-1"/>
            <a:ext cx="9144001" cy="6841067"/>
          </a:xfrm>
          <a:prstGeom prst="rect">
            <a:avLst/>
          </a:prstGeom>
        </p:spPr>
      </p:pic>
      <p:pic>
        <p:nvPicPr>
          <p:cNvPr id="3" name="Picture 2" descr="Euro bull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00" y="2429660"/>
            <a:ext cx="2192337" cy="2137899"/>
          </a:xfrm>
          <a:prstGeom prst="rect">
            <a:avLst/>
          </a:prstGeom>
          <a:effectLst>
            <a:reflection stA="89000" endPos="70000" dir="5400000" sy="-100000" algn="bl" rotWithShape="0"/>
          </a:effectLst>
          <a:scene3d>
            <a:camera prst="orthographicFront">
              <a:rot lat="300000" lon="19199967" rev="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2758337" y="0"/>
            <a:ext cx="3101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Helvetica Neue UltraLight"/>
              </a:rPr>
              <a:t>Public Opinion</a:t>
            </a:r>
            <a:endParaRPr lang="en-US" sz="4000" b="1" dirty="0">
              <a:solidFill>
                <a:schemeClr val="tx2"/>
              </a:solidFill>
              <a:latin typeface="Helvetica Neue Ultra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92878" y="1728833"/>
            <a:ext cx="43570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000" b="1" dirty="0" smtClean="0">
                <a:latin typeface="Helvetica Neue UltraLight"/>
              </a:rPr>
              <a:t>“This is a huge opportunity for the country, as well as the government”</a:t>
            </a: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Helvetica Neue UltraLight"/>
              </a:rPr>
              <a:t>It would be sad if not everything was done to take advantage of the employment rate.”</a:t>
            </a: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Helvetica Neue UltraLight"/>
              </a:rPr>
              <a:t>The world’s assessment of Germany as an ‘old economy’ has now been proved wrong.”</a:t>
            </a: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Helvetica Neue UltraLight"/>
              </a:rPr>
              <a:t>While in Germany even the big companies are now hiring instead of firing, the opposite is the case in the US.”</a:t>
            </a: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Helvetica Neue UltraLight"/>
              </a:rPr>
              <a:t>“If the Economy continues to improve, then the government can lay the groundwork for achieving close to full employment during the next legislative period.”</a:t>
            </a:r>
            <a:endParaRPr lang="en-US" sz="2000" b="1" dirty="0">
              <a:latin typeface="Helvetica Neue Ultra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33414" y="707886"/>
            <a:ext cx="40571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 Neue UltraLight"/>
              </a:rPr>
              <a:t>Quotes of German Citizens from </a:t>
            </a:r>
            <a:r>
              <a:rPr lang="en-US" sz="2000" b="1" dirty="0" smtClean="0">
                <a:latin typeface="Helvetica Neue UltraLight"/>
              </a:rPr>
              <a:t>Die Welt </a:t>
            </a:r>
            <a:r>
              <a:rPr lang="en-US" sz="2000" dirty="0" smtClean="0">
                <a:latin typeface="Helvetica Neue UltraLight"/>
              </a:rPr>
              <a:t>and </a:t>
            </a:r>
            <a:r>
              <a:rPr lang="en-US" sz="2000" b="1" dirty="0" err="1" smtClean="0">
                <a:latin typeface="Helvetica Neue UltraLight"/>
              </a:rPr>
              <a:t>Handelsblatt</a:t>
            </a:r>
            <a:r>
              <a:rPr lang="en-US" sz="2000" b="1" dirty="0" smtClean="0">
                <a:latin typeface="Helvetica Neue UltraLight"/>
              </a:rPr>
              <a:t>:</a:t>
            </a:r>
            <a:endParaRPr lang="en-US" sz="2000" dirty="0">
              <a:latin typeface="Helvetica Neue UltraLight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uros.jpg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1" y="-1"/>
            <a:ext cx="9144001" cy="68410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406400"/>
            <a:ext cx="5275385" cy="3886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234" y="1177925"/>
            <a:ext cx="3608265" cy="47548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5" name="TextBox 4"/>
          <p:cNvSpPr txBox="1"/>
          <p:nvPr/>
        </p:nvSpPr>
        <p:spPr>
          <a:xfrm>
            <a:off x="285750" y="5016500"/>
            <a:ext cx="31774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latin typeface="Helvetica Neue UltraLight"/>
              </a:rPr>
              <a:t>German Magazines </a:t>
            </a:r>
            <a:endParaRPr lang="en-US" sz="3000" b="1" dirty="0">
              <a:latin typeface="Helvetica Neue UltraLight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uros.jpg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1" y="-1"/>
            <a:ext cx="9144001" cy="6841067"/>
          </a:xfrm>
          <a:prstGeom prst="rect">
            <a:avLst/>
          </a:prstGeom>
        </p:spPr>
      </p:pic>
      <p:pic>
        <p:nvPicPr>
          <p:cNvPr id="3" name="Picture 2" descr="Euro bull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00" y="2429660"/>
            <a:ext cx="2192337" cy="2137899"/>
          </a:xfrm>
          <a:prstGeom prst="rect">
            <a:avLst/>
          </a:prstGeom>
          <a:effectLst>
            <a:reflection stA="89000" endPos="70000" dir="5400000" sy="-100000" algn="bl" rotWithShape="0"/>
          </a:effectLst>
          <a:scene3d>
            <a:camera prst="orthographicFront">
              <a:rot lat="300000" lon="19199967" rev="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3131288" y="312807"/>
            <a:ext cx="1590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Helvetica Neue UltraLight"/>
              </a:rPr>
              <a:t>Fragen</a:t>
            </a:r>
            <a:endParaRPr lang="en-US" sz="4000" b="1" dirty="0">
              <a:solidFill>
                <a:schemeClr val="tx2"/>
              </a:solidFill>
              <a:latin typeface="Helvetica Neue Ultra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6625" y="1049377"/>
            <a:ext cx="4730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Helvetica Neue UltraLight"/>
              </a:rPr>
              <a:t>1. Today, about how many Germans are unemployed?</a:t>
            </a:r>
            <a:endParaRPr lang="en-US" sz="3000" b="1" dirty="0">
              <a:latin typeface="Helvetica Neue Ultra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6749" y="2065040"/>
            <a:ext cx="139012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5 Million</a:t>
            </a:r>
          </a:p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4 Million </a:t>
            </a:r>
          </a:p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3 Million</a:t>
            </a:r>
          </a:p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2 Million </a:t>
            </a:r>
            <a:endParaRPr lang="en-US" sz="2500" b="1" dirty="0">
              <a:latin typeface="Helvetica Neue Ultra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76625" y="3551896"/>
            <a:ext cx="5159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Helvetica Neue UltraLight"/>
              </a:rPr>
              <a:t>2. What weakness could affect labor in Germany?</a:t>
            </a:r>
            <a:endParaRPr lang="en-US" sz="3000" b="1" dirty="0">
              <a:latin typeface="Helvetica Neue Ultra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6749" y="4567559"/>
            <a:ext cx="2403222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Natural Disaster</a:t>
            </a:r>
          </a:p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Greece :D</a:t>
            </a:r>
          </a:p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Government</a:t>
            </a:r>
          </a:p>
          <a:p>
            <a:pPr>
              <a:buBlip>
                <a:blip r:embed="rId3"/>
              </a:buBlip>
            </a:pPr>
            <a:r>
              <a:rPr lang="en-US" sz="2500" b="1" dirty="0" smtClean="0">
                <a:latin typeface="Helvetica Neue UltraLight"/>
              </a:rPr>
              <a:t>Banking Sector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uros.jpg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-1" y="-1"/>
            <a:ext cx="9144001" cy="6841067"/>
          </a:xfrm>
          <a:prstGeom prst="rect">
            <a:avLst/>
          </a:prstGeom>
        </p:spPr>
      </p:pic>
      <p:pic>
        <p:nvPicPr>
          <p:cNvPr id="3" name="Picture 2" descr="Euro bulle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00" y="2429660"/>
            <a:ext cx="2192337" cy="2137899"/>
          </a:xfrm>
          <a:prstGeom prst="rect">
            <a:avLst/>
          </a:prstGeom>
          <a:effectLst>
            <a:reflection stA="89000" endPos="70000" dir="5400000" sy="-100000" algn="bl" rotWithShape="0"/>
          </a:effectLst>
          <a:scene3d>
            <a:camera prst="orthographicFront">
              <a:rot lat="300000" lon="19199967" rev="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3252005" y="353650"/>
            <a:ext cx="22595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Helvetica Neue UltraLight"/>
              </a:rPr>
              <a:t>Antworten</a:t>
            </a:r>
            <a:endParaRPr lang="en-US" sz="4000" b="1" dirty="0">
              <a:solidFill>
                <a:schemeClr val="tx2"/>
              </a:solidFill>
              <a:latin typeface="Helvetica Neue Ultra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6788" y="1061536"/>
            <a:ext cx="3249608" cy="49398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3"/>
              </a:buBlip>
            </a:pPr>
            <a:endParaRPr lang="en-US" sz="3500" b="1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endParaRPr lang="en-US" sz="3500" b="1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r>
              <a:rPr lang="en-US" sz="3500" b="1" dirty="0" smtClean="0">
                <a:latin typeface="Helvetica Neue UltraLight"/>
              </a:rPr>
              <a:t>3 Million </a:t>
            </a:r>
          </a:p>
          <a:p>
            <a:pPr>
              <a:buBlip>
                <a:blip r:embed="rId3"/>
              </a:buBlip>
            </a:pPr>
            <a:endParaRPr lang="en-US" sz="3500" b="1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endParaRPr lang="en-US" sz="3500" b="1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endParaRPr lang="en-US" sz="3500" b="1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endParaRPr lang="en-US" sz="3500" b="1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endParaRPr lang="en-US" sz="3500" b="1" dirty="0" smtClean="0">
              <a:latin typeface="Helvetica Neue UltraLight"/>
            </a:endParaRPr>
          </a:p>
          <a:p>
            <a:pPr>
              <a:buBlip>
                <a:blip r:embed="rId3"/>
              </a:buBlip>
            </a:pPr>
            <a:r>
              <a:rPr lang="en-US" sz="3500" b="1" dirty="0" smtClean="0">
                <a:latin typeface="Helvetica Neue UltraLight"/>
              </a:rPr>
              <a:t>Banking Sector</a:t>
            </a:r>
            <a:endParaRPr lang="en-US" sz="3500" b="1" dirty="0">
              <a:latin typeface="Helvetica Neue UltraLight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390</Words>
  <Application>Microsoft Macintosh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Stefanie Mitchell</dc:creator>
  <cp:lastModifiedBy>Stefanie Mitchell</cp:lastModifiedBy>
  <cp:revision>8</cp:revision>
  <dcterms:created xsi:type="dcterms:W3CDTF">2012-03-28T17:26:54Z</dcterms:created>
  <dcterms:modified xsi:type="dcterms:W3CDTF">2012-03-28T17:50:44Z</dcterms:modified>
</cp:coreProperties>
</file>